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56FB5-BB58-46EE-B93C-2CDBAC912EC1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E956A-616B-4C3D-A6C0-71ECBE46E04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2054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041BD2-5035-4C52-80F1-95882E186B02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48131" name="Rectangle 27"/>
          <p:cNvSpPr>
            <a:spLocks noChangeArrowheads="1"/>
          </p:cNvSpPr>
          <p:nvPr/>
        </p:nvSpPr>
        <p:spPr bwMode="auto">
          <a:xfrm>
            <a:off x="468313" y="148431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70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600" dirty="0" smtClean="0"/>
              <a:t>衰退期：專業本位過頭 </a:t>
            </a:r>
            <a:r>
              <a:rPr lang="en-US" altLang="zh-TW" sz="3600" dirty="0" smtClean="0"/>
              <a:t>+ </a:t>
            </a:r>
            <a:r>
              <a:rPr lang="zh-TW" altLang="en-US" sz="3600" dirty="0" smtClean="0"/>
              <a:t>團隊能力不足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14400" y="990600"/>
            <a:ext cx="7086600" cy="3178175"/>
            <a:chOff x="576" y="888"/>
            <a:chExt cx="4464" cy="2002"/>
          </a:xfrm>
        </p:grpSpPr>
        <p:sp>
          <p:nvSpPr>
            <p:cNvPr id="48148" name="Line 4"/>
            <p:cNvSpPr>
              <a:spLocks noChangeShapeType="1"/>
            </p:cNvSpPr>
            <p:nvPr/>
          </p:nvSpPr>
          <p:spPr bwMode="auto">
            <a:xfrm>
              <a:off x="1488" y="2544"/>
              <a:ext cx="355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9" name="Freeform 5"/>
            <p:cNvSpPr>
              <a:spLocks/>
            </p:cNvSpPr>
            <p:nvPr/>
          </p:nvSpPr>
          <p:spPr bwMode="auto">
            <a:xfrm>
              <a:off x="1488" y="888"/>
              <a:ext cx="3264" cy="1656"/>
            </a:xfrm>
            <a:custGeom>
              <a:avLst/>
              <a:gdLst>
                <a:gd name="T0" fmla="*/ 0 w 3216"/>
                <a:gd name="T1" fmla="*/ 1608 h 1608"/>
                <a:gd name="T2" fmla="*/ 960 w 3216"/>
                <a:gd name="T3" fmla="*/ 1080 h 1608"/>
                <a:gd name="T4" fmla="*/ 1776 w 3216"/>
                <a:gd name="T5" fmla="*/ 216 h 1608"/>
                <a:gd name="T6" fmla="*/ 2544 w 3216"/>
                <a:gd name="T7" fmla="*/ 120 h 1608"/>
                <a:gd name="T8" fmla="*/ 3216 w 3216"/>
                <a:gd name="T9" fmla="*/ 936 h 16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6"/>
                <a:gd name="T16" fmla="*/ 0 h 1608"/>
                <a:gd name="T17" fmla="*/ 3216 w 3216"/>
                <a:gd name="T18" fmla="*/ 1608 h 16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6" h="1608">
                  <a:moveTo>
                    <a:pt x="0" y="1608"/>
                  </a:moveTo>
                  <a:cubicBezTo>
                    <a:pt x="332" y="1460"/>
                    <a:pt x="664" y="1312"/>
                    <a:pt x="960" y="1080"/>
                  </a:cubicBezTo>
                  <a:cubicBezTo>
                    <a:pt x="1256" y="848"/>
                    <a:pt x="1512" y="376"/>
                    <a:pt x="1776" y="216"/>
                  </a:cubicBezTo>
                  <a:cubicBezTo>
                    <a:pt x="2040" y="56"/>
                    <a:pt x="2304" y="0"/>
                    <a:pt x="2544" y="120"/>
                  </a:cubicBezTo>
                  <a:cubicBezTo>
                    <a:pt x="2784" y="240"/>
                    <a:pt x="3000" y="588"/>
                    <a:pt x="3216" y="936"/>
                  </a:cubicBezTo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0" name="Line 6"/>
            <p:cNvSpPr>
              <a:spLocks noChangeShapeType="1"/>
            </p:cNvSpPr>
            <p:nvPr/>
          </p:nvSpPr>
          <p:spPr bwMode="auto">
            <a:xfrm>
              <a:off x="2064" y="2256"/>
              <a:ext cx="0" cy="2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1" name="Line 7"/>
            <p:cNvSpPr>
              <a:spLocks noChangeShapeType="1"/>
            </p:cNvSpPr>
            <p:nvPr/>
          </p:nvSpPr>
          <p:spPr bwMode="auto">
            <a:xfrm>
              <a:off x="2640" y="1824"/>
              <a:ext cx="0" cy="72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2" name="Line 8"/>
            <p:cNvSpPr>
              <a:spLocks noChangeShapeType="1"/>
            </p:cNvSpPr>
            <p:nvPr/>
          </p:nvSpPr>
          <p:spPr bwMode="auto">
            <a:xfrm>
              <a:off x="3264" y="1152"/>
              <a:ext cx="0" cy="139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3" name="Line 9"/>
            <p:cNvSpPr>
              <a:spLocks noChangeShapeType="1"/>
            </p:cNvSpPr>
            <p:nvPr/>
          </p:nvSpPr>
          <p:spPr bwMode="auto">
            <a:xfrm>
              <a:off x="3984" y="1008"/>
              <a:ext cx="0" cy="15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54" name="Text Box 10"/>
            <p:cNvSpPr txBox="1">
              <a:spLocks noChangeArrowheads="1"/>
            </p:cNvSpPr>
            <p:nvPr/>
          </p:nvSpPr>
          <p:spPr bwMode="auto">
            <a:xfrm>
              <a:off x="1488" y="2640"/>
              <a:ext cx="3476" cy="250"/>
            </a:xfrm>
            <a:prstGeom prst="rect">
              <a:avLst/>
            </a:prstGeom>
            <a:solidFill>
              <a:srgbClr val="FF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導入期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2000" b="1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發展期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000" b="1">
                  <a:solidFill>
                    <a:srgbClr val="006600"/>
                  </a:solidFill>
                  <a:latin typeface="標楷體" pitchFamily="65" charset="-120"/>
                  <a:ea typeface="標楷體" pitchFamily="65" charset="-120"/>
                </a:rPr>
                <a:t>成長期  成熟期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衰退期</a:t>
              </a:r>
              <a:r>
                <a:rPr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</a:t>
              </a:r>
            </a:p>
          </p:txBody>
        </p:sp>
        <p:sp>
          <p:nvSpPr>
            <p:cNvPr id="48155" name="Text Box 11"/>
            <p:cNvSpPr txBox="1">
              <a:spLocks noChangeArrowheads="1"/>
            </p:cNvSpPr>
            <p:nvPr/>
          </p:nvSpPr>
          <p:spPr bwMode="auto">
            <a:xfrm>
              <a:off x="576" y="2640"/>
              <a:ext cx="756" cy="250"/>
            </a:xfrm>
            <a:prstGeom prst="rect">
              <a:avLst/>
            </a:prstGeom>
            <a:solidFill>
              <a:srgbClr val="FF00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生命週期</a:t>
              </a:r>
              <a:endParaRPr lang="zh-TW" altLang="en-US" sz="20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709068" name="Text Box 12"/>
          <p:cNvSpPr txBox="1">
            <a:spLocks noChangeArrowheads="1"/>
          </p:cNvSpPr>
          <p:nvPr/>
        </p:nvSpPr>
        <p:spPr bwMode="auto">
          <a:xfrm>
            <a:off x="914400" y="4953000"/>
            <a:ext cx="1200150" cy="3968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2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企業能力</a:t>
            </a:r>
            <a:endParaRPr lang="zh-TW" altLang="en-US" sz="2000" b="1">
              <a:solidFill>
                <a:srgbClr val="FFFFFF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914400" y="4343400"/>
            <a:ext cx="6965950" cy="396875"/>
            <a:chOff x="576" y="2976"/>
            <a:chExt cx="4388" cy="250"/>
          </a:xfrm>
        </p:grpSpPr>
        <p:sp>
          <p:nvSpPr>
            <p:cNvPr id="48146" name="Text Box 14"/>
            <p:cNvSpPr txBox="1">
              <a:spLocks noChangeArrowheads="1"/>
            </p:cNvSpPr>
            <p:nvPr/>
          </p:nvSpPr>
          <p:spPr bwMode="auto">
            <a:xfrm>
              <a:off x="1488" y="2976"/>
              <a:ext cx="3476" cy="25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rgbClr val="000066"/>
                  </a:solidFill>
                  <a:latin typeface="標楷體" pitchFamily="65" charset="-120"/>
                  <a:ea typeface="標楷體" pitchFamily="65" charset="-120"/>
                </a:rPr>
                <a:t>自由式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r>
                <a:rPr lang="zh-TW" altLang="en-US" sz="2000" b="1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簡單式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000" b="1">
                  <a:solidFill>
                    <a:srgbClr val="006600"/>
                  </a:solidFill>
                  <a:latin typeface="標楷體" pitchFamily="65" charset="-120"/>
                  <a:ea typeface="標楷體" pitchFamily="65" charset="-120"/>
                </a:rPr>
                <a:t>機械式  複雜式</a:t>
              </a: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 </a:t>
              </a:r>
              <a:r>
                <a:rPr lang="zh-TW" altLang="en-US" sz="2000" b="1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縮減式</a:t>
              </a:r>
              <a:r>
                <a:rPr lang="zh-TW" altLang="en-US" sz="2000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   </a:t>
              </a:r>
            </a:p>
          </p:txBody>
        </p:sp>
        <p:sp>
          <p:nvSpPr>
            <p:cNvPr id="48147" name="Text Box 15"/>
            <p:cNvSpPr txBox="1">
              <a:spLocks noChangeArrowheads="1"/>
            </p:cNvSpPr>
            <p:nvPr/>
          </p:nvSpPr>
          <p:spPr bwMode="auto">
            <a:xfrm>
              <a:off x="576" y="2976"/>
              <a:ext cx="756" cy="25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>
                  <a:solidFill>
                    <a:schemeClr val="tx2"/>
                  </a:solidFill>
                  <a:latin typeface="標楷體" pitchFamily="65" charset="-120"/>
                  <a:ea typeface="標楷體" pitchFamily="65" charset="-120"/>
                </a:rPr>
                <a:t>組織結構</a:t>
              </a:r>
              <a:endParaRPr lang="zh-TW" altLang="en-US" sz="2000" b="1">
                <a:solidFill>
                  <a:srgbClr val="FFFFFF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914400" y="5791200"/>
            <a:ext cx="4495800" cy="400050"/>
            <a:chOff x="576" y="3648"/>
            <a:chExt cx="2832" cy="252"/>
          </a:xfrm>
        </p:grpSpPr>
        <p:sp>
          <p:nvSpPr>
            <p:cNvPr id="48142" name="Text Box 17"/>
            <p:cNvSpPr txBox="1">
              <a:spLocks noChangeArrowheads="1"/>
            </p:cNvSpPr>
            <p:nvPr/>
          </p:nvSpPr>
          <p:spPr bwMode="auto">
            <a:xfrm>
              <a:off x="576" y="3648"/>
              <a:ext cx="1086" cy="252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TW" altLang="en-US" sz="2000" b="1" dirty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組織</a:t>
              </a:r>
              <a:r>
                <a:rPr lang="zh-TW" altLang="en-US" sz="2000" b="1" dirty="0" smtClean="0">
                  <a:solidFill>
                    <a:srgbClr val="000000"/>
                  </a:solidFill>
                  <a:latin typeface="標楷體" pitchFamily="65" charset="-120"/>
                  <a:ea typeface="標楷體" pitchFamily="65" charset="-120"/>
                </a:rPr>
                <a:t>轉型時機</a:t>
              </a:r>
              <a:endParaRPr lang="zh-TW" altLang="en-US" sz="2000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48143" name="Line 18"/>
            <p:cNvSpPr>
              <a:spLocks noChangeShapeType="1"/>
            </p:cNvSpPr>
            <p:nvPr/>
          </p:nvSpPr>
          <p:spPr bwMode="auto">
            <a:xfrm>
              <a:off x="2880" y="3792"/>
              <a:ext cx="528" cy="0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4" name="Line 19"/>
            <p:cNvSpPr>
              <a:spLocks noChangeShapeType="1"/>
            </p:cNvSpPr>
            <p:nvPr/>
          </p:nvSpPr>
          <p:spPr bwMode="auto">
            <a:xfrm>
              <a:off x="2832" y="3744"/>
              <a:ext cx="0" cy="144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48145" name="Line 20"/>
            <p:cNvSpPr>
              <a:spLocks noChangeShapeType="1"/>
            </p:cNvSpPr>
            <p:nvPr/>
          </p:nvSpPr>
          <p:spPr bwMode="auto">
            <a:xfrm>
              <a:off x="3408" y="3744"/>
              <a:ext cx="0" cy="144"/>
            </a:xfrm>
            <a:prstGeom prst="line">
              <a:avLst/>
            </a:prstGeom>
            <a:noFill/>
            <a:ln w="5715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709077" name="Freeform 21"/>
          <p:cNvSpPr>
            <a:spLocks/>
          </p:cNvSpPr>
          <p:nvPr/>
        </p:nvSpPr>
        <p:spPr bwMode="auto">
          <a:xfrm>
            <a:off x="2362200" y="4953000"/>
            <a:ext cx="5638800" cy="762000"/>
          </a:xfrm>
          <a:custGeom>
            <a:avLst/>
            <a:gdLst>
              <a:gd name="T0" fmla="*/ 0 w 1296"/>
              <a:gd name="T1" fmla="*/ 816 h 816"/>
              <a:gd name="T2" fmla="*/ 912 w 1296"/>
              <a:gd name="T3" fmla="*/ 480 h 816"/>
              <a:gd name="T4" fmla="*/ 1296 w 1296"/>
              <a:gd name="T5" fmla="*/ 0 h 816"/>
              <a:gd name="T6" fmla="*/ 0 60000 65536"/>
              <a:gd name="T7" fmla="*/ 0 60000 65536"/>
              <a:gd name="T8" fmla="*/ 0 60000 65536"/>
              <a:gd name="T9" fmla="*/ 0 w 1296"/>
              <a:gd name="T10" fmla="*/ 0 h 816"/>
              <a:gd name="T11" fmla="*/ 1296 w 1296"/>
              <a:gd name="T12" fmla="*/ 816 h 8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816">
                <a:moveTo>
                  <a:pt x="0" y="816"/>
                </a:moveTo>
                <a:cubicBezTo>
                  <a:pt x="348" y="716"/>
                  <a:pt x="696" y="616"/>
                  <a:pt x="912" y="480"/>
                </a:cubicBezTo>
                <a:cubicBezTo>
                  <a:pt x="1128" y="344"/>
                  <a:pt x="1232" y="80"/>
                  <a:pt x="1296" y="0"/>
                </a:cubicBezTo>
              </a:path>
            </a:pathLst>
          </a:custGeom>
          <a:noFill/>
          <a:ln w="76200">
            <a:solidFill>
              <a:schemeClr val="tx2"/>
            </a:solidFill>
            <a:prstDash val="dash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9078" name="Freeform 22"/>
          <p:cNvSpPr>
            <a:spLocks/>
          </p:cNvSpPr>
          <p:nvPr/>
        </p:nvSpPr>
        <p:spPr bwMode="auto">
          <a:xfrm>
            <a:off x="2362200" y="4953000"/>
            <a:ext cx="5638800" cy="990600"/>
          </a:xfrm>
          <a:custGeom>
            <a:avLst/>
            <a:gdLst>
              <a:gd name="T0" fmla="*/ 0 w 2640"/>
              <a:gd name="T1" fmla="*/ 0 h 1296"/>
              <a:gd name="T2" fmla="*/ 1008 w 2640"/>
              <a:gd name="T3" fmla="*/ 1008 h 1296"/>
              <a:gd name="T4" fmla="*/ 2640 w 2640"/>
              <a:gd name="T5" fmla="*/ 1296 h 1296"/>
              <a:gd name="T6" fmla="*/ 0 60000 65536"/>
              <a:gd name="T7" fmla="*/ 0 60000 65536"/>
              <a:gd name="T8" fmla="*/ 0 60000 65536"/>
              <a:gd name="T9" fmla="*/ 0 w 2640"/>
              <a:gd name="T10" fmla="*/ 0 h 1296"/>
              <a:gd name="T11" fmla="*/ 2640 w 2640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0" h="1296">
                <a:moveTo>
                  <a:pt x="0" y="0"/>
                </a:moveTo>
                <a:cubicBezTo>
                  <a:pt x="284" y="396"/>
                  <a:pt x="568" y="792"/>
                  <a:pt x="1008" y="1008"/>
                </a:cubicBezTo>
                <a:cubicBezTo>
                  <a:pt x="1448" y="1224"/>
                  <a:pt x="2368" y="1248"/>
                  <a:pt x="2640" y="1296"/>
                </a:cubicBezTo>
              </a:path>
            </a:pathLst>
          </a:custGeom>
          <a:noFill/>
          <a:ln w="76200">
            <a:solidFill>
              <a:srgbClr val="00CC00"/>
            </a:solidFill>
            <a:prstDash val="sysDot"/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709079" name="AutoShape 23"/>
          <p:cNvSpPr>
            <a:spLocks noChangeArrowheads="1"/>
          </p:cNvSpPr>
          <p:nvPr/>
        </p:nvSpPr>
        <p:spPr bwMode="auto">
          <a:xfrm>
            <a:off x="5105400" y="2438400"/>
            <a:ext cx="2286000" cy="609600"/>
          </a:xfrm>
          <a:prstGeom prst="wedgeRoundRectCallout">
            <a:avLst>
              <a:gd name="adj1" fmla="val 64653"/>
              <a:gd name="adj2" fmla="val 372917"/>
              <a:gd name="adj3" fmla="val 16667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2400" b="1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專業本位過頭</a:t>
            </a:r>
          </a:p>
        </p:txBody>
      </p:sp>
      <p:sp>
        <p:nvSpPr>
          <p:cNvPr id="1709080" name="AutoShape 24"/>
          <p:cNvSpPr>
            <a:spLocks noChangeArrowheads="1"/>
          </p:cNvSpPr>
          <p:nvPr/>
        </p:nvSpPr>
        <p:spPr bwMode="auto">
          <a:xfrm>
            <a:off x="6934200" y="3505200"/>
            <a:ext cx="2209800" cy="609600"/>
          </a:xfrm>
          <a:prstGeom prst="wedgeRoundRectCallout">
            <a:avLst>
              <a:gd name="adj1" fmla="val -13218"/>
              <a:gd name="adj2" fmla="val 311981"/>
              <a:gd name="adj3" fmla="val 16667"/>
            </a:avLst>
          </a:prstGeom>
          <a:solidFill>
            <a:srgbClr val="00CC0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zh-TW" altLang="en-US" sz="2400" b="1" dirty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團隊</a:t>
            </a:r>
            <a:r>
              <a:rPr lang="zh-TW" altLang="en-US" sz="2400" b="1" dirty="0" smtClean="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能力滑落</a:t>
            </a:r>
            <a:endParaRPr lang="zh-TW" altLang="en-US" sz="2400" b="1" dirty="0">
              <a:solidFill>
                <a:schemeClr val="bg2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8141" name="Picture 25" descr="j022374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1554163"/>
            <a:ext cx="1727200" cy="1228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170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09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170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09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9068" grpId="0" animBg="1" autoUpdateAnimBg="0"/>
      <p:bldP spid="1709077" grpId="0" animBg="1"/>
      <p:bldP spid="1709078" grpId="0" animBg="1"/>
      <p:bldP spid="1709079" grpId="0" animBg="1" autoUpdateAnimBg="0"/>
      <p:bldP spid="1709080" grpId="0" animBg="1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3882</TotalTime>
  <Words>40</Words>
  <Application>Microsoft Office PowerPoint</Application>
  <PresentationFormat>如螢幕大小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衰退期：專業本位過頭 + 團隊能力不足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組織發展</dc:title>
  <dc:creator>Your User Name</dc:creator>
  <cp:lastModifiedBy>AACSB</cp:lastModifiedBy>
  <cp:revision>89</cp:revision>
  <dcterms:created xsi:type="dcterms:W3CDTF">2010-07-14T02:13:16Z</dcterms:created>
  <dcterms:modified xsi:type="dcterms:W3CDTF">2013-11-08T09:10:24Z</dcterms:modified>
</cp:coreProperties>
</file>